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5e98dfd72_2_75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5e98dfd72_2_75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98dfd72_2_176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f5e98dfd72_2_176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e98dfd72_2_184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5e98dfd72_2_184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e98dfdc8_0_61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f5e98dfdc8_0_61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e98dfd72_2_191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f5e98dfd72_2_191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5e98dfd72_2_200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f5e98dfd72_2_200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5e98dfd72_2_216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f5e98dfd72_2_216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5e98dfdc8_0_8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f5e98dfdc8_0_8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5e98dfd72_2_226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f5e98dfd72_2_226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5e98dfd72_2_208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5e98dfd72_2_208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5e98dfdc8_0_22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5e98dfdc8_0_22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5e98dfd72_2_82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f5e98dfd72_2_82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점포 갯수 외에 1인당 연 소득, 흡연율, 음주율, 체중조절을 시도하는 비율, 영양성분표 참고 비율, 스트레스 자가 인지도, 우울증을 느끼는 비율, 성별 인구수, 시군구의 재정 자립도, 점심식사 후 칫솔질을 하는 비율, 1인 가구 수 데이터 확보</a:t>
            </a:r>
            <a:endParaRPr/>
          </a:p>
        </p:txBody>
      </p:sp>
      <p:sp>
        <p:nvSpPr>
          <p:cNvPr id="135" name="Google Shape;135;gf5e98dfd72_2_82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5e98dfd72_2_251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smking, income, teeth brushing at most?</a:t>
            </a:r>
            <a:endParaRPr/>
          </a:p>
        </p:txBody>
      </p:sp>
      <p:sp>
        <p:nvSpPr>
          <p:cNvPr id="340" name="Google Shape;340;gf5e98dfd72_2_251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5e98dfd72_2_235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f5e98dfd72_2_235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5e98dfdc8_0_115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f5e98dfdc8_0_115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5e98dfdc8_0_34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스트레스 인지도 : 평소 일상생활 중 스트레스를 "대단히 많이 느낀다" 또는 "많이 느끼는 편이다"에 응답한 사람의 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우울증 느낌 : 최근 1년 동안 연속적으로 2주 이상 일상생활에 지장이 있을 정도의 우울감(슬픔이나 절망감 등)을 경험한 사람의 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재정자립도와 소득의 관계 -&gt; 전체 재원 중 주민들이 충당할 수 있는 </a:t>
            </a:r>
            <a:r>
              <a:rPr lang="ko" sz="1200">
                <a:solidFill>
                  <a:srgbClr val="333333"/>
                </a:solidFill>
                <a:highlight>
                  <a:srgbClr val="FFFFFF"/>
                </a:highlight>
              </a:rPr>
              <a:t>세입징수기반이 좋은 것을 의미하므로, 재정자립도가 높은 구역이 소득도 높을 것으로 예상 할 수 있다. </a:t>
            </a:r>
            <a:endParaRPr/>
          </a:p>
        </p:txBody>
      </p:sp>
      <p:sp>
        <p:nvSpPr>
          <p:cNvPr id="377" name="Google Shape;377;gf5e98dfdc8_0_34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e98dfdc8_0_78:notes"/>
          <p:cNvSpPr txBox="1"/>
          <p:nvPr>
            <p:ph idx="1" type="body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스트레스 인지도 : 평소 일상생활 중 스트레스를 "대단히 많이 느낀다" 또는 "많이 느끼는 편이다"에 응답한 사람의 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우울증 느낌 : 최근 1년 동안 연속적으로 2주 이상 일상생활에 지장이 있을 정도의 우울감(슬픔이나 절망감 등)을 경험한 사람의 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재정자립도와 소득의 관계 -&gt; 전체 재원 중 주민들이 충당할 수 있는 </a:t>
            </a:r>
            <a:r>
              <a:rPr lang="ko" sz="1200">
                <a:solidFill>
                  <a:srgbClr val="333333"/>
                </a:solidFill>
                <a:highlight>
                  <a:srgbClr val="FFFFFF"/>
                </a:highlight>
              </a:rPr>
              <a:t>세입징수기반이 좋은 것을 의미하므로, 재정자립도가 높은 구역이 소득도 높을 것으로 예상 할 수 있다. </a:t>
            </a:r>
            <a:endParaRPr/>
          </a:p>
        </p:txBody>
      </p:sp>
      <p:sp>
        <p:nvSpPr>
          <p:cNvPr id="394" name="Google Shape;394;gf5e98dfdc8_0_78:notes"/>
          <p:cNvSpPr/>
          <p:nvPr>
            <p:ph idx="2" type="sldImg"/>
          </p:nvPr>
        </p:nvSpPr>
        <p:spPr>
          <a:xfrm>
            <a:off x="685800" y="1143000"/>
            <a:ext cx="54870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5e98dfd72_2_258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5e98dfd72_2_258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5e98dfd72_2_264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5e98dfd72_2_264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e98dfd72_2_109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f5e98dfd72_2_109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각 카드사나 은행권별로 제공되는 데이터에 한계. 대회용 데이터는 비교적 쉽게 구할 수 있으나 이미 정제가 많이 되어 있고, 크롤링 연습을 충분히 하기가 어려웠음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조금 더 흥미로운 주제를 선정하기 위해 논의 하던 중 도시의 발전 정도를 나타내는 ‘버거지수’ 개념에 대한 이야기가 나옴.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햄버거 프랜차이즈 매장 수 크롤링-&gt;패스트푸드 전체 매장 수 크롤링-&gt; 지역별 비만율과 합쳐보자-&gt; 비만율과 관계가 있을것으로 예상되는 다른 지역별 요소들은 뭐가 있을까 -&gt; 모은 정보를 지도위에 시각화 해 보기로 결정</a:t>
            </a:r>
            <a:endParaRPr/>
          </a:p>
        </p:txBody>
      </p:sp>
      <p:sp>
        <p:nvSpPr>
          <p:cNvPr id="163" name="Google Shape;163;gf5e98dfd72_2_109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5e98dfd72_2_11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f5e98dfd72_2_117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5e98dfd72_2_123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f5e98dfd72_2_123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패스트푸드 메뉴와 개인 점포까지 정보를 가져오는것은 무리. 기사 참고하여 유명순위 10개 브랜드로 제한 하기로 함. </a:t>
            </a:r>
            <a:endParaRPr/>
          </a:p>
        </p:txBody>
      </p:sp>
      <p:sp>
        <p:nvSpPr>
          <p:cNvPr id="181" name="Google Shape;181;gf5e98dfd72_2_123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5e98dfd72_2_134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f5e98dfd72_2_134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5e98dfd72_2_142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5e98dfd72_2_142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e98dfd72_2_151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f5e98dfd72_2_151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5e98dfd72_2_16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f5e98dfd72_2_167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1.png"/><Relationship Id="rId13" Type="http://schemas.openxmlformats.org/officeDocument/2006/relationships/image" Target="../media/image59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Relationship Id="rId8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.ppomppu.co.kr/new/bbs_view.php?id=freeboard&amp;no=6635003" TargetMode="External"/><Relationship Id="rId4" Type="http://schemas.openxmlformats.org/officeDocument/2006/relationships/hyperlink" Target="https://finepanda.tistory.com/entry/2019%EB%85%84-%ED%94%BC%EC%9E%90-%EB%B8%8C%EB%9E%9C%EB%93%9C-%EA%B0%80%EB%A7%B9%EC%A0%90-%EC%88%98-TOP-20" TargetMode="External"/><Relationship Id="rId5" Type="http://schemas.openxmlformats.org/officeDocument/2006/relationships/hyperlink" Target="https://fukuokatabi.tistory.com/261" TargetMode="External"/><Relationship Id="rId6" Type="http://schemas.openxmlformats.org/officeDocument/2006/relationships/hyperlink" Target="https://kosis.kr/statHtml/statHtml.do?orgId=177&amp;tblId=DT_H_OBE_OBE&amp;vw_cd=MT_ZTITLE&amp;list_id=F_001_001_003&amp;seqNo=&amp;lang_mode=ko&amp;language=kor&amp;obj_var_id=&amp;itm_id=&amp;conn_path=MT_ZTITLE" TargetMode="External"/><Relationship Id="rId7" Type="http://schemas.openxmlformats.org/officeDocument/2006/relationships/hyperlink" Target="https://chs.kdca.go.kr/chs/stats/statsMain.do" TargetMode="External"/><Relationship Id="rId8" Type="http://schemas.openxmlformats.org/officeDocument/2006/relationships/hyperlink" Target="https://kosis.kr/statHtml/statHtml.do?orgId=101&amp;tblId=DT_1PL1502&amp;vw_cd=MT_ZTITLE&amp;list_id=A12_2015_1_10_30&amp;seqNo=&amp;lang_mode=ko&amp;language=kor&amp;obj_var_id=&amp;itm_id=&amp;conn_path=MT_ZTIT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35.gif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6.gif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5"/>
          <p:cNvCxnSpPr/>
          <p:nvPr/>
        </p:nvCxnSpPr>
        <p:spPr>
          <a:xfrm rot="10800000">
            <a:off x="391954" y="2384584"/>
            <a:ext cx="8500110" cy="2381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30" name="Google Shape;130;p25"/>
          <p:cNvSpPr/>
          <p:nvPr/>
        </p:nvSpPr>
        <p:spPr>
          <a:xfrm>
            <a:off x="791051" y="1545907"/>
            <a:ext cx="7780496" cy="1589246"/>
          </a:xfrm>
          <a:prstGeom prst="roundRect">
            <a:avLst>
              <a:gd fmla="val 50000" name="adj"/>
            </a:avLst>
          </a:prstGeom>
          <a:solidFill>
            <a:srgbClr val="F0F0F0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3900"/>
              <a:buFont typeface="Arial"/>
              <a:buNone/>
            </a:pPr>
            <a:r>
              <a:rPr b="1" i="0" lang="ko" sz="39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패스트푸드 점포가 많은 지역은 비만율도 높을까?</a:t>
            </a:r>
            <a:endParaRPr b="1" i="0" sz="33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Malgun Gothic"/>
              <a:buNone/>
            </a:pPr>
            <a:r>
              <a:t/>
            </a:r>
            <a:endParaRPr b="0" i="0" sz="6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3471386" y="3657124"/>
            <a:ext cx="2460307" cy="660559"/>
          </a:xfrm>
          <a:prstGeom prst="roundRect">
            <a:avLst>
              <a:gd fmla="val 50000" name="adj"/>
            </a:avLst>
          </a:prstGeom>
          <a:solidFill>
            <a:srgbClr val="A1D7D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3조 김태환 구현서 이구미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/>
        </p:nvSpPr>
        <p:spPr>
          <a:xfrm>
            <a:off x="346234" y="1041559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주소명 정리하기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1" name="Google Shape;241;p34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42" name="Google Shape;242;p34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2. 전처리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47" y="1513046"/>
            <a:ext cx="3615214" cy="31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b="147" l="8198" r="0" t="0"/>
          <a:stretch/>
        </p:blipFill>
        <p:spPr>
          <a:xfrm>
            <a:off x="4991576" y="1140143"/>
            <a:ext cx="2970847" cy="385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396716" y="1536382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GROUPBY 함수로 점포 수 계산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0" name="Google Shape;250;p35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51" name="Google Shape;251;p35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2. 전처리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44036" t="0"/>
          <a:stretch/>
        </p:blipFill>
        <p:spPr>
          <a:xfrm>
            <a:off x="4087654" y="1154906"/>
            <a:ext cx="2682716" cy="389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283791" y="955532"/>
            <a:ext cx="88602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인구데이터를 통해 다른 데이터 추출(엑셀사용)</a:t>
            </a:r>
            <a:endParaRPr b="1" sz="1500">
              <a:solidFill>
                <a:srgbClr val="595959"/>
              </a:solidFill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인구만명당 점포수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인구당 1인가구 비율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ko" sz="1300">
                <a:solidFill>
                  <a:schemeClr val="dk1"/>
                </a:solidFill>
              </a:rPr>
              <a:t>1인당 연평균 소득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59" name="Google Shape;259;p36"/>
          <p:cNvSpPr/>
          <p:nvPr/>
        </p:nvSpPr>
        <p:spPr>
          <a:xfrm>
            <a:off x="2564130" y="256699"/>
            <a:ext cx="4088100" cy="59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2. 전처리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2334282"/>
            <a:ext cx="2329977" cy="276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77" y="2341057"/>
            <a:ext cx="19145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952" y="927120"/>
            <a:ext cx="36861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1577" y="3049857"/>
            <a:ext cx="3483540" cy="209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/>
          <p:nvPr/>
        </p:nvSpPr>
        <p:spPr>
          <a:xfrm>
            <a:off x="2458100" y="3552475"/>
            <a:ext cx="1995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902900" y="2744325"/>
            <a:ext cx="269400" cy="23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/>
        </p:nvSpPr>
        <p:spPr>
          <a:xfrm>
            <a:off x="396716" y="1134428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통계자료 주소 정리 후 1개의 파일로 합치기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1" name="Google Shape;271;p37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72" name="Google Shape;272;p37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2. 전처리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5" y="1624700"/>
            <a:ext cx="1606850" cy="3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3850" y="1526150"/>
            <a:ext cx="4863451" cy="354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7"/>
          <p:cNvCxnSpPr/>
          <p:nvPr/>
        </p:nvCxnSpPr>
        <p:spPr>
          <a:xfrm>
            <a:off x="2474119" y="3162776"/>
            <a:ext cx="1276826" cy="7620"/>
          </a:xfrm>
          <a:prstGeom prst="straightConnector1">
            <a:avLst/>
          </a:prstGeom>
          <a:noFill/>
          <a:ln cap="flat" cmpd="sng" w="57150">
            <a:solidFill>
              <a:srgbClr val="A1D7D9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38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81" name="Google Shape;281;p38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143603835292.png"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825" y="605282"/>
            <a:ext cx="2578175" cy="453821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3233713" y="898875"/>
            <a:ext cx="28704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●"/>
            </a:pPr>
            <a:r>
              <a:rPr b="1" lang="ko" sz="1500">
                <a:solidFill>
                  <a:srgbClr val="4B4B4B"/>
                </a:solidFill>
              </a:rPr>
              <a:t>패스트푸드와 비만율 상관관계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1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Char char="-"/>
            </a:pPr>
            <a:r>
              <a:rPr lang="ko" sz="1200">
                <a:solidFill>
                  <a:srgbClr val="4B4B4B"/>
                </a:solidFill>
              </a:rPr>
              <a:t>패스트푸드 점포가 상대적으로 많을것으로 예상되는 도시지역이 비만율이 높을것으로 예상</a:t>
            </a:r>
            <a:endParaRPr sz="1200">
              <a:solidFill>
                <a:srgbClr val="4B4B4B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B4B4B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Char char="-"/>
            </a:pPr>
            <a:r>
              <a:rPr lang="ko" sz="1200">
                <a:solidFill>
                  <a:srgbClr val="4B4B4B"/>
                </a:solidFill>
              </a:rPr>
              <a:t>그러나 지방, 도시가 아닌 지역 (주로 강원도, 충청도)의 비만율이 높다</a:t>
            </a:r>
            <a:endParaRPr sz="1200">
              <a:solidFill>
                <a:srgbClr val="4B4B4B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B4B4B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Char char="-"/>
            </a:pPr>
            <a:r>
              <a:rPr lang="ko" sz="1200">
                <a:solidFill>
                  <a:srgbClr val="4B4B4B"/>
                </a:solidFill>
              </a:rPr>
              <a:t>패스트 푸드 점포의 수는 비만율과 상관성이 없을 것으로 예상된다</a:t>
            </a:r>
            <a:endParaRPr sz="1200">
              <a:solidFill>
                <a:srgbClr val="4B4B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898875"/>
            <a:ext cx="2308851" cy="424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8450"/>
            <a:ext cx="3452801" cy="1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138499"/>
            <a:ext cx="2152250" cy="13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396716" y="1134428"/>
            <a:ext cx="8860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인구 10000명당 패스트푸드 점포수 &amp; 비만율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93" name="Google Shape;293;p39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139717738716.png" id="294" name="Google Shape;2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340" y="1889344"/>
            <a:ext cx="2704148" cy="2725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1346287769718.png" id="295" name="Google Shape;29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825" y="1159404"/>
            <a:ext cx="2274475" cy="3995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1436037825447.png" id="296" name="Google Shape;29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8025" y="1134425"/>
            <a:ext cx="2274481" cy="4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/>
        </p:nvSpPr>
        <p:spPr>
          <a:xfrm>
            <a:off x="396716" y="1134428"/>
            <a:ext cx="8860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</a:rPr>
              <a:t>인구 10000명당 패스트푸드 점포수 &amp; 비만율 (</a:t>
            </a:r>
            <a:r>
              <a:rPr b="1"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부산중구값을 바꿔 적용)</a:t>
            </a:r>
            <a:endParaRPr b="1"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2" name="Google Shape;302;p40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03" name="Google Shape;303;p40"/>
          <p:cNvSpPr/>
          <p:nvPr/>
        </p:nvSpPr>
        <p:spPr>
          <a:xfrm>
            <a:off x="2564130" y="256699"/>
            <a:ext cx="4087800" cy="59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1374797799895.png"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050" y="1420572"/>
            <a:ext cx="2151925" cy="3728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1436037825447.png" id="305" name="Google Shape;3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075" y="1420575"/>
            <a:ext cx="2109182" cy="37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829450" y="4732975"/>
            <a:ext cx="22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00" y="1760703"/>
            <a:ext cx="2958253" cy="29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396716" y="1134428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패스트 푸드점 당 인구수 &amp; 비만율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3" name="Google Shape;313;p41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14" name="Google Shape;314;p41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142927841726.png"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19" y="1972151"/>
            <a:ext cx="2855119" cy="2761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1443697874771.png" id="316" name="Google Shape;3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412" y="1387976"/>
            <a:ext cx="2205992" cy="3772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1436037901538.png" id="317" name="Google Shape;31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1387974"/>
            <a:ext cx="2133601" cy="37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/>
        </p:nvSpPr>
        <p:spPr>
          <a:xfrm>
            <a:off x="396716" y="1134428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3" name="Google Shape;323;p42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24" name="Google Shape;324;p42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16136797412382.png" id="325" name="Google Shape;3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96" y="1152049"/>
            <a:ext cx="4446745" cy="3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238804" y="83897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비만율과 상관성이 높을만한 다른 데이터들 찾기</a:t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331" y="1152051"/>
            <a:ext cx="4009042" cy="400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/>
        </p:nvSpPr>
        <p:spPr>
          <a:xfrm>
            <a:off x="396716" y="113442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3" name="Google Shape;333;p43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34" name="Google Shape;334;p43"/>
          <p:cNvSpPr/>
          <p:nvPr/>
        </p:nvSpPr>
        <p:spPr>
          <a:xfrm>
            <a:off x="2564130" y="256699"/>
            <a:ext cx="4087800" cy="59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238804" y="106757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비만율과 상관성이 높을만한 다른 데이터들 찾기</a:t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25" y="1462325"/>
            <a:ext cx="4392300" cy="32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1579725"/>
            <a:ext cx="3735274" cy="3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4067175" y="1695926"/>
            <a:ext cx="2386489" cy="25303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b="0" i="0" sz="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" name="Google Shape;138;p26"/>
          <p:cNvGrpSpPr/>
          <p:nvPr/>
        </p:nvGrpSpPr>
        <p:grpSpPr>
          <a:xfrm>
            <a:off x="358616" y="1563529"/>
            <a:ext cx="1909286" cy="3188970"/>
            <a:chOff x="478155" y="2084705"/>
            <a:chExt cx="2545715" cy="4251960"/>
          </a:xfrm>
        </p:grpSpPr>
        <p:sp>
          <p:nvSpPr>
            <p:cNvPr id="139" name="Google Shape;139;p26"/>
            <p:cNvSpPr/>
            <p:nvPr/>
          </p:nvSpPr>
          <p:spPr>
            <a:xfrm flipH="1">
              <a:off x="509270" y="2085340"/>
              <a:ext cx="2514600" cy="4251325"/>
            </a:xfrm>
            <a:prstGeom prst="snip1Rect">
              <a:avLst>
                <a:gd fmla="val 33370" name="adj"/>
              </a:avLst>
            </a:prstGeom>
            <a:solidFill>
              <a:schemeClr val="lt1"/>
            </a:solidFill>
            <a:ln cap="flat" cmpd="sng" w="12700">
              <a:solidFill>
                <a:srgbClr val="A1D7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B4B4B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478155" y="2084705"/>
              <a:ext cx="784860" cy="784225"/>
            </a:xfrm>
            <a:custGeom>
              <a:rect b="b" l="l" r="r" t="t"/>
              <a:pathLst>
                <a:path extrusionOk="0" h="468086" w="468086">
                  <a:moveTo>
                    <a:pt x="0" y="0"/>
                  </a:moveTo>
                  <a:lnTo>
                    <a:pt x="468085" y="0"/>
                  </a:lnTo>
                  <a:lnTo>
                    <a:pt x="0" y="468085"/>
                  </a:lnTo>
                  <a:close/>
                </a:path>
              </a:pathLst>
            </a:custGeom>
            <a:solidFill>
              <a:srgbClr val="A1D7D9"/>
            </a:solidFill>
            <a:ln cap="flat" cmpd="sng" w="12700">
              <a:solidFill>
                <a:srgbClr val="A1D7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6200" lIns="53825" spcFirstLastPara="1" rIns="161925" wrap="square" tIns="27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6"/>
          <p:cNvSpPr txBox="1"/>
          <p:nvPr/>
        </p:nvSpPr>
        <p:spPr>
          <a:xfrm>
            <a:off x="1816418" y="4864894"/>
            <a:ext cx="239077" cy="29241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 flipH="1" rot="5400000">
            <a:off x="4572000" y="-1942624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43" name="Google Shape;143;p26"/>
          <p:cNvSpPr/>
          <p:nvPr/>
        </p:nvSpPr>
        <p:spPr>
          <a:xfrm>
            <a:off x="2521267" y="432435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28579" y="2277982"/>
            <a:ext cx="18168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1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Noto Sans Symbols"/>
              <a:buChar char="•"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대표메뉴 및 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브랜드 선정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Noto Sans Symbols"/>
              <a:buChar char="•"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브랜드 별 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매장 주소정보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크롤링 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Noto Sans Symbols"/>
              <a:buChar char="•"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서브 요소 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통계자료 다운로드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26"/>
          <p:cNvGrpSpPr/>
          <p:nvPr/>
        </p:nvGrpSpPr>
        <p:grpSpPr>
          <a:xfrm>
            <a:off x="2485073" y="1560195"/>
            <a:ext cx="1909286" cy="3188970"/>
            <a:chOff x="3313430" y="2080260"/>
            <a:chExt cx="2545715" cy="4251960"/>
          </a:xfrm>
        </p:grpSpPr>
        <p:grpSp>
          <p:nvGrpSpPr>
            <p:cNvPr id="146" name="Google Shape;146;p26"/>
            <p:cNvGrpSpPr/>
            <p:nvPr/>
          </p:nvGrpSpPr>
          <p:grpSpPr>
            <a:xfrm>
              <a:off x="3313430" y="2080260"/>
              <a:ext cx="2545715" cy="4251960"/>
              <a:chOff x="3313430" y="2080260"/>
              <a:chExt cx="2545715" cy="4251960"/>
            </a:xfrm>
          </p:grpSpPr>
          <p:sp>
            <p:nvSpPr>
              <p:cNvPr id="147" name="Google Shape;147;p26"/>
              <p:cNvSpPr/>
              <p:nvPr/>
            </p:nvSpPr>
            <p:spPr>
              <a:xfrm flipH="1">
                <a:off x="3344545" y="2080895"/>
                <a:ext cx="2514600" cy="4251325"/>
              </a:xfrm>
              <a:prstGeom prst="snip1Rect">
                <a:avLst>
                  <a:gd fmla="val 3337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B4B4B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3313430" y="2080260"/>
                <a:ext cx="784860" cy="784225"/>
              </a:xfrm>
              <a:custGeom>
                <a:rect b="b" l="l" r="r" t="t"/>
                <a:pathLst>
                  <a:path extrusionOk="0" h="468086" w="468086">
                    <a:moveTo>
                      <a:pt x="0" y="0"/>
                    </a:moveTo>
                    <a:lnTo>
                      <a:pt x="468085" y="0"/>
                    </a:lnTo>
                    <a:lnTo>
                      <a:pt x="0" y="468085"/>
                    </a:lnTo>
                    <a:close/>
                  </a:path>
                </a:pathLst>
              </a:custGeom>
              <a:solidFill>
                <a:srgbClr val="A1D7D9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216200" lIns="53825" spcFirstLastPara="1" rIns="161925" wrap="square" tIns="271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ko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" name="Google Shape;149;p26"/>
            <p:cNvSpPr txBox="1"/>
            <p:nvPr/>
          </p:nvSpPr>
          <p:spPr>
            <a:xfrm>
              <a:off x="3574433" y="3093900"/>
              <a:ext cx="2167200" cy="20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775" lIns="67150" spcFirstLastPara="1" rIns="67150" wrap="square" tIns="34775">
              <a:spAutoFit/>
            </a:bodyPr>
            <a:lstStyle/>
            <a:p>
              <a:pPr indent="0" lvl="0" marL="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Arial"/>
                <a:buNone/>
              </a:pPr>
              <a:r>
                <a:rPr b="1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데이터 전처리</a:t>
              </a:r>
              <a:endParaRPr b="0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19050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Noto Sans Symbols"/>
                <a:buChar char="•"/>
              </a:pPr>
              <a:r>
                <a:rPr b="0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모든 데이터는 시, 군, 구 단위로 정리</a:t>
              </a:r>
              <a:endParaRPr b="0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19050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Noto Sans Symbols"/>
                <a:buChar char="•"/>
              </a:pPr>
              <a:r>
                <a:rPr b="0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주소분류 통일</a:t>
              </a:r>
              <a:endParaRPr b="0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19050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Noto Sans Symbols"/>
                <a:buChar char="•"/>
              </a:pPr>
              <a:r>
                <a:rPr b="0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결측치 제거</a:t>
              </a:r>
              <a:endPara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4719161" y="1563529"/>
            <a:ext cx="1893094" cy="3188970"/>
            <a:chOff x="6292215" y="2084705"/>
            <a:chExt cx="2524125" cy="4251960"/>
          </a:xfrm>
        </p:grpSpPr>
        <p:grpSp>
          <p:nvGrpSpPr>
            <p:cNvPr id="151" name="Google Shape;151;p26"/>
            <p:cNvGrpSpPr/>
            <p:nvPr/>
          </p:nvGrpSpPr>
          <p:grpSpPr>
            <a:xfrm>
              <a:off x="6292215" y="2084705"/>
              <a:ext cx="2524125" cy="4251960"/>
              <a:chOff x="6292215" y="2084705"/>
              <a:chExt cx="2524125" cy="4251960"/>
            </a:xfrm>
          </p:grpSpPr>
          <p:sp>
            <p:nvSpPr>
              <p:cNvPr id="152" name="Google Shape;152;p26"/>
              <p:cNvSpPr/>
              <p:nvPr/>
            </p:nvSpPr>
            <p:spPr>
              <a:xfrm flipH="1">
                <a:off x="6294120" y="2085340"/>
                <a:ext cx="2522220" cy="4251325"/>
              </a:xfrm>
              <a:prstGeom prst="snip1Rect">
                <a:avLst>
                  <a:gd fmla="val 3337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B4B4B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6292215" y="2084705"/>
                <a:ext cx="767080" cy="755650"/>
              </a:xfrm>
              <a:custGeom>
                <a:rect b="b" l="l" r="r" t="t"/>
                <a:pathLst>
                  <a:path extrusionOk="0" h="468086" w="468086">
                    <a:moveTo>
                      <a:pt x="0" y="0"/>
                    </a:moveTo>
                    <a:lnTo>
                      <a:pt x="468085" y="0"/>
                    </a:lnTo>
                    <a:lnTo>
                      <a:pt x="0" y="468085"/>
                    </a:lnTo>
                    <a:close/>
                  </a:path>
                </a:pathLst>
              </a:custGeom>
              <a:solidFill>
                <a:srgbClr val="A1D7D9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216200" lIns="53825" spcFirstLastPara="1" rIns="161925" wrap="square" tIns="271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ko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" name="Google Shape;154;p26"/>
            <p:cNvSpPr txBox="1"/>
            <p:nvPr/>
          </p:nvSpPr>
          <p:spPr>
            <a:xfrm>
              <a:off x="6708457" y="3037293"/>
              <a:ext cx="1621800" cy="26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775" lIns="67150" spcFirstLastPara="1" rIns="67150" wrap="square" tIns="34775">
              <a:spAutoFit/>
            </a:bodyPr>
            <a:lstStyle/>
            <a:p>
              <a:pPr indent="0" lvl="0" marL="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Arial"/>
                <a:buNone/>
              </a:pPr>
              <a:r>
                <a:rPr b="1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시각화</a:t>
              </a:r>
              <a:endParaRPr b="1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19050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Noto Sans Symbols"/>
                <a:buChar char="•"/>
              </a:pPr>
              <a:r>
                <a:rPr b="0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Seaborn, Matplotlib 라이브러리 </a:t>
              </a:r>
              <a:endParaRPr b="0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19050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Noto Sans Symbols"/>
                <a:buChar char="•"/>
              </a:pPr>
              <a:r>
                <a:rPr b="0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그래프를 통해 상관관계 살펴보기</a:t>
              </a:r>
              <a:endParaRPr b="1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6884670" y="1560195"/>
            <a:ext cx="1896904" cy="3188970"/>
            <a:chOff x="9179560" y="2080260"/>
            <a:chExt cx="2529205" cy="4251960"/>
          </a:xfrm>
        </p:grpSpPr>
        <p:grpSp>
          <p:nvGrpSpPr>
            <p:cNvPr id="156" name="Google Shape;156;p26"/>
            <p:cNvGrpSpPr/>
            <p:nvPr/>
          </p:nvGrpSpPr>
          <p:grpSpPr>
            <a:xfrm>
              <a:off x="9179560" y="2080260"/>
              <a:ext cx="2529205" cy="4251960"/>
              <a:chOff x="9179560" y="2080260"/>
              <a:chExt cx="2529205" cy="4251960"/>
            </a:xfrm>
          </p:grpSpPr>
          <p:sp>
            <p:nvSpPr>
              <p:cNvPr id="157" name="Google Shape;157;p26"/>
              <p:cNvSpPr/>
              <p:nvPr/>
            </p:nvSpPr>
            <p:spPr>
              <a:xfrm flipH="1">
                <a:off x="9186545" y="2080895"/>
                <a:ext cx="2522220" cy="4251325"/>
              </a:xfrm>
              <a:prstGeom prst="snip1Rect">
                <a:avLst>
                  <a:gd fmla="val 3337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B4B4B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9179560" y="2080260"/>
                <a:ext cx="772160" cy="769620"/>
              </a:xfrm>
              <a:custGeom>
                <a:rect b="b" l="l" r="r" t="t"/>
                <a:pathLst>
                  <a:path extrusionOk="0" h="468086" w="468086">
                    <a:moveTo>
                      <a:pt x="0" y="0"/>
                    </a:moveTo>
                    <a:lnTo>
                      <a:pt x="468085" y="0"/>
                    </a:lnTo>
                    <a:lnTo>
                      <a:pt x="0" y="468085"/>
                    </a:lnTo>
                    <a:close/>
                  </a:path>
                </a:pathLst>
              </a:custGeom>
              <a:solidFill>
                <a:srgbClr val="A1D7D9"/>
              </a:solidFill>
              <a:ln cap="flat" cmpd="sng" w="12700">
                <a:solidFill>
                  <a:srgbClr val="A1D7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216200" lIns="53825" spcFirstLastPara="1" rIns="161925" wrap="square" tIns="271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ko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26"/>
            <p:cNvSpPr txBox="1"/>
            <p:nvPr/>
          </p:nvSpPr>
          <p:spPr>
            <a:xfrm>
              <a:off x="9600565" y="3117215"/>
              <a:ext cx="1621790" cy="411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775" lIns="67150" spcFirstLastPara="1" rIns="67150" wrap="square" tIns="34775">
              <a:spAutoFit/>
            </a:bodyPr>
            <a:lstStyle/>
            <a:p>
              <a:pPr indent="0" lvl="0" marL="0" marR="0" rtl="0" algn="l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400"/>
                <a:buFont typeface="Arial"/>
                <a:buNone/>
              </a:pPr>
              <a:r>
                <a:rPr b="1" i="0" lang="ko" sz="1400" u="none" cap="none" strike="noStrike">
                  <a:solidFill>
                    <a:srgbClr val="4B4B4B"/>
                  </a:solidFill>
                  <a:latin typeface="Arial"/>
                  <a:ea typeface="Arial"/>
                  <a:cs typeface="Arial"/>
                  <a:sym typeface="Arial"/>
                </a:rPr>
                <a:t>결론</a:t>
              </a:r>
              <a:endParaRPr b="1" i="0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396716" y="1134428"/>
            <a:ext cx="8860155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3" name="Google Shape;343;p44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44" name="Google Shape;344;p44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966268227673.png" id="345" name="Google Shape;3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416" y="1040130"/>
            <a:ext cx="4640580" cy="403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/>
        </p:nvSpPr>
        <p:spPr>
          <a:xfrm>
            <a:off x="238804" y="66912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서브 요소들 비교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1" name="Google Shape;351;p45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52" name="Google Shape;352;p45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OWNER/AppData/Roaming/PolarisOffice/ETemp/15044_19149760/fImage516657959912.png" id="353" name="Google Shape;35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45" y="982504"/>
            <a:ext cx="1750219" cy="1542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404117985667.png" id="354" name="Google Shape;35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4029" y="982504"/>
            <a:ext cx="1685925" cy="1463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362798016299.png" id="355" name="Google Shape;35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8529" y="982504"/>
            <a:ext cx="1721643" cy="1414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277628047035.png" id="356" name="Google Shape;35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" y="2524125"/>
            <a:ext cx="1757839" cy="1399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322528079894.png" id="357" name="Google Shape;35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1655" y="2446020"/>
            <a:ext cx="1678782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394238108703.png" id="358" name="Google Shape;35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68053" y="2395538"/>
            <a:ext cx="1707356" cy="1463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228528133811.png" id="359" name="Google Shape;359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06" y="3901440"/>
            <a:ext cx="1750218" cy="1241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354848161322.png" id="360" name="Google Shape;360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04511" y="3815239"/>
            <a:ext cx="1750218" cy="1355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40376819333.png" id="361" name="Google Shape;361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04247" y="3851434"/>
            <a:ext cx="1685925" cy="1291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5044_19149760/fImage390357921869.png" id="362" name="Google Shape;362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16653" y="2024507"/>
            <a:ext cx="2001679" cy="205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1724" y="1619075"/>
            <a:ext cx="1622275" cy="28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5124900" y="4481150"/>
            <a:ext cx="413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흡연율이 그나마 비만율과 상관성이 높음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대도시 지역의 흡연율이 대체적으로 낮음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/>
        </p:nvSpPr>
        <p:spPr>
          <a:xfrm>
            <a:off x="396716" y="113442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0" name="Google Shape;370;p46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71" name="Google Shape;371;p46"/>
          <p:cNvSpPr/>
          <p:nvPr/>
        </p:nvSpPr>
        <p:spPr>
          <a:xfrm>
            <a:off x="2564130" y="256699"/>
            <a:ext cx="4087800" cy="59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238804" y="106757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(번외작업) 찾은 데이터들 사이의 상관관계 찾기</a:t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25" y="1462325"/>
            <a:ext cx="4392300" cy="32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1579725"/>
            <a:ext cx="3735274" cy="3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/>
        </p:nvSpPr>
        <p:spPr>
          <a:xfrm>
            <a:off x="396716" y="113442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0" name="Google Shape;380;p47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81" name="Google Shape;381;p47"/>
          <p:cNvSpPr/>
          <p:nvPr/>
        </p:nvSpPr>
        <p:spPr>
          <a:xfrm>
            <a:off x="2564130" y="256699"/>
            <a:ext cx="4087800" cy="59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238804" y="91517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(번외작업) 찾은 데이터들 사이의 상관관계 찾기</a:t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850" y="1179653"/>
            <a:ext cx="30575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363" y="1220425"/>
            <a:ext cx="30003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38" y="3019953"/>
            <a:ext cx="2167400" cy="212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813" y="3036577"/>
            <a:ext cx="2079225" cy="20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6887" y="3036630"/>
            <a:ext cx="2079200" cy="208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79638"/>
            <a:ext cx="3105150" cy="187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7"/>
          <p:cNvCxnSpPr/>
          <p:nvPr/>
        </p:nvCxnSpPr>
        <p:spPr>
          <a:xfrm>
            <a:off x="342900" y="1542575"/>
            <a:ext cx="2293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7"/>
          <p:cNvCxnSpPr/>
          <p:nvPr/>
        </p:nvCxnSpPr>
        <p:spPr>
          <a:xfrm>
            <a:off x="3649913" y="2318925"/>
            <a:ext cx="20331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7"/>
          <p:cNvCxnSpPr/>
          <p:nvPr/>
        </p:nvCxnSpPr>
        <p:spPr>
          <a:xfrm>
            <a:off x="6534775" y="2117850"/>
            <a:ext cx="22038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/>
        </p:nvSpPr>
        <p:spPr>
          <a:xfrm>
            <a:off x="396716" y="113442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88900" lvl="0" marL="190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7" name="Google Shape;397;p48"/>
          <p:cNvCxnSpPr/>
          <p:nvPr/>
        </p:nvCxnSpPr>
        <p:spPr>
          <a:xfrm flipH="1" rot="5400000">
            <a:off x="4668654" y="-2172201"/>
            <a:ext cx="600" cy="5400600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98" name="Google Shape;398;p48"/>
          <p:cNvSpPr/>
          <p:nvPr/>
        </p:nvSpPr>
        <p:spPr>
          <a:xfrm>
            <a:off x="2564130" y="256699"/>
            <a:ext cx="4087800" cy="59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3. 시각화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238804" y="915178"/>
            <a:ext cx="886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(번외작업) 찾은 데이터들 사이의 상관관계 찾기</a:t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48300"/>
            <a:ext cx="2145050" cy="21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950" y="848292"/>
            <a:ext cx="2145050" cy="21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025" y="1773375"/>
            <a:ext cx="35242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43025"/>
            <a:ext cx="2145050" cy="21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8951" y="3058145"/>
            <a:ext cx="2145050" cy="2100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8"/>
          <p:cNvCxnSpPr/>
          <p:nvPr/>
        </p:nvCxnSpPr>
        <p:spPr>
          <a:xfrm>
            <a:off x="984925" y="2020350"/>
            <a:ext cx="2345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8"/>
          <p:cNvCxnSpPr/>
          <p:nvPr/>
        </p:nvCxnSpPr>
        <p:spPr>
          <a:xfrm>
            <a:off x="1136450" y="2366350"/>
            <a:ext cx="22278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8"/>
          <p:cNvCxnSpPr/>
          <p:nvPr/>
        </p:nvCxnSpPr>
        <p:spPr>
          <a:xfrm>
            <a:off x="984925" y="2712350"/>
            <a:ext cx="2388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8"/>
          <p:cNvCxnSpPr/>
          <p:nvPr/>
        </p:nvCxnSpPr>
        <p:spPr>
          <a:xfrm>
            <a:off x="816550" y="3959275"/>
            <a:ext cx="2539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8"/>
          <p:cNvSpPr txBox="1"/>
          <p:nvPr/>
        </p:nvSpPr>
        <p:spPr>
          <a:xfrm>
            <a:off x="583175" y="4257100"/>
            <a:ext cx="30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1인당 연평균 소득이 높을수록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건강에 대한 관심이 높다고 보여짐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/>
        </p:nvSpPr>
        <p:spPr>
          <a:xfrm>
            <a:off x="389572" y="1134428"/>
            <a:ext cx="8860200" cy="4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한계(</a:t>
            </a:r>
            <a:r>
              <a:rPr b="1" lang="ko" sz="1500">
                <a:solidFill>
                  <a:srgbClr val="595959"/>
                </a:solidFill>
              </a:rPr>
              <a:t>아쉬운점)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- 지역 비만율과 상관관계가 높은 변수를 찾지 못했다.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- 치킨,피자,햄버거 외에도 살이찌는 음식은 많다.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</a:t>
            </a:r>
            <a:r>
              <a:rPr lang="ko">
                <a:solidFill>
                  <a:srgbClr val="595959"/>
                </a:solidFill>
              </a:rPr>
              <a:t>행정구역 분류를 조금 더 포괄적으로 했다면 상관관계가 더 잘 보였을것 같다.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지역별로 비만율을 다루기보다, 연령별, 직업군별으로 비만율과 상관성을 찾는것도 좋을것같다.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184150" lvl="0" marL="1905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595959"/>
                </a:solidFill>
              </a:rPr>
              <a:t>결론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지역별 패스트푸드 점포수와 비만율의 상관관계는 거의 없다.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도시 지역보다 시골 지역이 비만율이 높다.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- 1인당 소득이 높을수록 건강에 관심이 높다.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- 행정구역을 기준으로 치킨점포가 없는곳은 없다.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">
                <a:solidFill>
                  <a:srgbClr val="595959"/>
                </a:solidFill>
              </a:rPr>
              <a:t>          </a:t>
            </a:r>
            <a:endParaRPr>
              <a:solidFill>
                <a:srgbClr val="595959"/>
              </a:solidFill>
            </a:endParaRPr>
          </a:p>
          <a:p>
            <a:pPr indent="-190500" lvl="0" marL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p49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416" name="Google Shape;416;p49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4. 결론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/>
        </p:nvSpPr>
        <p:spPr>
          <a:xfrm>
            <a:off x="173831" y="1272064"/>
            <a:ext cx="8860200" cy="3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Noto Sans Symbols"/>
              <a:buChar char="▪"/>
            </a:pPr>
            <a:r>
              <a:rPr b="1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브랜드 선정 참고 기사</a:t>
            </a:r>
            <a:endParaRPr b="1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Noto Sans Symbols"/>
              <a:buChar char="•"/>
            </a:pP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https://m.ppomppu.co.kr/new/bbs_view.php?id=freeboard&amp;no=6635003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Noto Sans Symbols"/>
              <a:buChar char="▪"/>
            </a:pP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https://finepanda.tistory.com/entry/2019%EB%85%84-%ED%94%BC%EC%9E%90-%EB%B8%8C%EB%9E%9C%EB%93%9C-%EA%B0%80%EB%A7%B9%EC%A0%90-%EC%88%98-TOP-20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Noto Sans Symbols"/>
              <a:buChar char="▪"/>
            </a:pP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https://fukuokatabi.tistory.com/261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피자 : 피자스쿨, 피자마루, 59피자, 피자나라 치킨공주, 도미노 피자, 피자헛, 피자알볼로, 피자에땅, 미스터피자, 반올림피자</a:t>
            </a:r>
            <a:endParaRPr b="0" i="0" sz="8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치킨 : bbq,bhc,페리카나,교촌치킨, 호식이 두마리 치킨 ,처갓집, 썬더치킨</a:t>
            </a:r>
            <a:endParaRPr b="0" i="0" sz="8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햄버거 : 롯데리아, 버거킹, kfc, 맘스터치, 맥도날드</a:t>
            </a:r>
            <a:endParaRPr b="0" i="0" sz="8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1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통계자료</a:t>
            </a:r>
            <a:endParaRPr b="1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•"/>
            </a:pPr>
            <a:r>
              <a:rPr b="0" i="0" lang="ko" sz="9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지역별 비만율</a:t>
            </a: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https://kosis.kr/statHtml/statHtml.do?orgId=177&amp;tblId=DT_H_OBE_OBE&amp;vw_cd=MT_ZTITLE&amp;list_id=F_001_001_003&amp;seqNo=&amp;lang_mode=ko&amp;language=kor&amp;obj_var_id=&amp;itm_id=&amp;conn_path=MT_ZTITLE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sng" cap="none" strike="noStrik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900"/>
              <a:buFont typeface="Noto Sans Symbols"/>
              <a:buChar char="•"/>
            </a:pPr>
            <a:r>
              <a:rPr b="0" i="0" lang="ko" sz="9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질병관리청 지역건강통계</a:t>
            </a:r>
            <a:endParaRPr b="0" i="0" sz="9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https://chs.kdca.go.kr/chs/stats/statsMain.do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900"/>
              <a:buFont typeface="Noto Sans Symbols"/>
              <a:buChar char="•"/>
            </a:pPr>
            <a:r>
              <a:rPr b="0" i="0" lang="ko" sz="9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재정자립도</a:t>
            </a:r>
            <a:endParaRPr b="0" i="0" sz="900" u="sng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ko" sz="8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https://kosis.kr/statHtml/statHtml.do?orgId=101&amp;tblId=DT_1YL20921&amp;conn_path=I2</a:t>
            </a:r>
            <a:endParaRPr b="0" i="0" sz="800" u="sng" cap="none" strike="noStrik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905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900"/>
              <a:buFont typeface="Noto Sans Symbols"/>
              <a:buChar char="•"/>
            </a:pPr>
            <a:r>
              <a:rPr b="0" i="0" lang="ko" sz="900" u="sng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1인 가구 수 </a:t>
            </a: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https://kosis.kr/statHtml/statHtml.do?orgId=101&amp;tblId=DT_1PL1502&amp;vw_cd=MT_ZTITLE&amp;list_id=A12_2015_1_10_30&amp;seqNo=&amp;lang_mode=ko&amp;language=kor&amp;obj_var_id=&amp;itm_id=&amp;conn_path=MT_ZTITLE</a:t>
            </a:r>
            <a:endParaRPr b="0" i="0" sz="800" u="sng" cap="none" strike="noStrik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rgbClr val="0563C1"/>
              </a:solidFill>
            </a:endParaRPr>
          </a:p>
          <a:p>
            <a:pPr indent="-190500" lvl="0" marL="1905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b="1" lang="ko" sz="1200">
                <a:solidFill>
                  <a:srgbClr val="4B4B4B"/>
                </a:solidFill>
              </a:rPr>
              <a:t>지도 시각화 툴</a:t>
            </a:r>
            <a:endParaRPr sz="800" u="sng">
              <a:solidFill>
                <a:srgbClr val="0563C1"/>
              </a:solidFill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rgbClr val="0563C1"/>
                </a:solidFill>
              </a:rPr>
              <a:t>https://pinkwink.kr/1005</a:t>
            </a:r>
            <a:endParaRPr sz="800" u="sng">
              <a:solidFill>
                <a:srgbClr val="0563C1"/>
              </a:solidFill>
            </a:endParaRPr>
          </a:p>
        </p:txBody>
      </p:sp>
      <p:cxnSp>
        <p:nvCxnSpPr>
          <p:cNvPr id="422" name="Google Shape;422;p50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423" name="Google Shape;423;p50"/>
          <p:cNvSpPr/>
          <p:nvPr/>
        </p:nvSpPr>
        <p:spPr>
          <a:xfrm>
            <a:off x="2564130" y="256699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참조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7"/>
          <p:cNvCxnSpPr/>
          <p:nvPr/>
        </p:nvCxnSpPr>
        <p:spPr>
          <a:xfrm flipH="1" rot="5400000">
            <a:off x="4572000" y="-2104073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66" name="Google Shape;166;p27"/>
          <p:cNvSpPr/>
          <p:nvPr/>
        </p:nvSpPr>
        <p:spPr>
          <a:xfrm>
            <a:off x="2521267" y="270986"/>
            <a:ext cx="4087654" cy="59150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152400" y="1378268"/>
            <a:ext cx="8860200" cy="27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Noto Sans Symbols"/>
              <a:buChar char="▪"/>
            </a:pPr>
            <a:r>
              <a:rPr b="1" i="0" lang="ko" sz="18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주제 변경</a:t>
            </a:r>
            <a:endParaRPr b="1" i="0" sz="18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금융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ko">
                <a:solidFill>
                  <a:schemeClr val="dk1"/>
                </a:solidFill>
              </a:rPr>
              <a:t>지역별공유경제         </a:t>
            </a: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지역별 패스트푸드 점포수와 비만율의 상관관계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Noto Sans Symbols"/>
              <a:buChar char="▪"/>
            </a:pPr>
            <a:r>
              <a:rPr b="1" i="0" lang="ko" sz="18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1) 적절한 데이터의 확보 어려움</a:t>
            </a:r>
            <a:endParaRPr b="0" i="0" sz="14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2) 버거지수 -&gt; </a:t>
            </a:r>
            <a:r>
              <a:rPr lang="ko">
                <a:solidFill>
                  <a:srgbClr val="4B4B4B"/>
                </a:solidFill>
              </a:rPr>
              <a:t>지역간의 데이터 비교를 하면 좋겠다는 발상</a:t>
            </a:r>
            <a:endParaRPr>
              <a:solidFill>
                <a:srgbClr val="4B4B4B"/>
              </a:solidFill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/>
              <a:buNone/>
            </a:pPr>
            <a:r>
              <a:rPr lang="ko">
                <a:solidFill>
                  <a:srgbClr val="4B4B4B"/>
                </a:solidFill>
              </a:rPr>
              <a:t>   3) 쉽게 관심을 가질만한 주제</a:t>
            </a:r>
            <a:endParaRPr>
              <a:solidFill>
                <a:srgbClr val="4B4B4B"/>
              </a:solidFill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4B4B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1158421" y="1993582"/>
            <a:ext cx="280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1D7D9"/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2903396" y="1993582"/>
            <a:ext cx="280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1D7D9"/>
          </a:solidFill>
          <a:ln>
            <a:noFill/>
          </a:ln>
          <a:effectLst>
            <a:outerShdw blurRad="76200" kx="1200090" rotWithShape="0" algn="br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49" y="2114975"/>
            <a:ext cx="1920251" cy="29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112871" y="1270635"/>
            <a:ext cx="8860500" cy="4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2603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●"/>
            </a:pPr>
            <a:r>
              <a:rPr b="1" i="0" lang="ko" sz="15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얻어야 할 데이터 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1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1. 메인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패스트 푸드 점포 수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비만율 통계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2. 서브 (비만율과 관련이 있을 법한 각 지역별 데이터)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1인당 1년 평균 수입 (지역별 인구 총 수익 / 지역별 인구 수 )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흡연율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음주율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체중조절을 시도하는 인구의 비율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식품 구매시 영양성분표를 참고하는 비율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스트레스 자가 인지도 (</a:t>
            </a:r>
            <a:r>
              <a:rPr lang="ko" sz="1200">
                <a:solidFill>
                  <a:srgbClr val="4B4B4B"/>
                </a:solidFill>
              </a:rPr>
              <a:t>스트레스를 느낀다고 생각하는 비율)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우울증을 느끼는 인구의 비율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- 각 지역별 지방재정자립도</a:t>
            </a:r>
            <a:endParaRPr sz="1200">
              <a:solidFill>
                <a:srgbClr val="4B4B4B"/>
              </a:solidFill>
            </a:endParaRPr>
          </a:p>
          <a:p>
            <a:pPr indent="-63500" lvl="0" marL="15240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- 각 지역별 점심식사후 양치하는 비율 (식후 칫솔질이 비만율과 영향이 있을까?)</a:t>
            </a:r>
            <a:endParaRPr sz="1200">
              <a:solidFill>
                <a:srgbClr val="4B4B4B"/>
              </a:solidFill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각 지역별 1인 가구 수 (지역별 1인 가구수 / 지역별 인구 수 )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</a:t>
            </a:r>
            <a:endParaRPr sz="1200">
              <a:solidFill>
                <a:srgbClr val="4B4B4B"/>
              </a:solidFill>
            </a:endParaRPr>
          </a:p>
          <a:p>
            <a:pPr indent="-1651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 flipH="1" rot="5400000">
            <a:off x="4647248" y="-205025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77" name="Google Shape;177;p28"/>
          <p:cNvSpPr/>
          <p:nvPr/>
        </p:nvSpPr>
        <p:spPr>
          <a:xfrm>
            <a:off x="2542699" y="37861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데이터 수집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152400" y="1242060"/>
            <a:ext cx="8860631" cy="138303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96850" lvl="0" marL="279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●"/>
            </a:pPr>
            <a:r>
              <a:rPr b="1" i="0" lang="ko" sz="15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각 지역 패스트 푸드 점포 수 구하기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- 패스트푸드 대표메뉴로 치킨, 피자, 햄버거를 선정하고, 메뉴별 유명순위 상위 10개 브랜드로 제한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- Selenium, Html selector, Beautifulsoup 사용하여 매장정보 크롤링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554" y="2358866"/>
            <a:ext cx="1452562" cy="2303621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>
            <a:noFill/>
          </a:ln>
          <a:effectLst>
            <a:reflection blurRad="0" dir="5400000" dist="5080" endA="0" endPos="18000" fadeDir="5400000" kx="0" rotWithShape="0" algn="bl" stA="38000" stPos="0" sy="-100000" ky="0"/>
          </a:effectLst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2704" y="2401729"/>
            <a:ext cx="1555909" cy="2303145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>
            <a:noFill/>
          </a:ln>
          <a:effectLst>
            <a:reflection blurRad="0" dir="5400000" dist="5080" endA="0" endPos="18000" fadeDir="5400000" kx="0" rotWithShape="0" algn="bl" stA="38000" stPos="0" sy="-100000" ky="0"/>
          </a:effectLst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2963" y="2359819"/>
            <a:ext cx="1450181" cy="2316480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>
            <a:noFill/>
          </a:ln>
          <a:effectLst>
            <a:reflection blurRad="0" dir="5400000" dist="5080" endA="0" endPos="18000" fadeDir="5400000" kx="0" rotWithShape="0" algn="bl" stA="38000" stPos="0" sy="-100000" ky="0"/>
          </a:effectLst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1290" y="2402681"/>
            <a:ext cx="2014537" cy="2259330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>
            <a:noFill/>
          </a:ln>
          <a:effectLst>
            <a:reflection blurRad="0" dir="5400000" dist="5080" endA="0" endPos="18000" fadeDir="5400000" kx="0" rotWithShape="0" algn="bl" stA="38000" stPos="0" sy="-100000" ky="0"/>
          </a:effectLst>
        </p:spPr>
      </p:pic>
      <p:cxnSp>
        <p:nvCxnSpPr>
          <p:cNvPr id="188" name="Google Shape;188;p29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89" name="Google Shape;189;p29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데이터 수집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130975" y="1385400"/>
            <a:ext cx="37815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●"/>
            </a:pPr>
            <a:r>
              <a:rPr b="1" i="0" lang="ko" sz="15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카카오 맵을 이용한 데이터 크롤링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1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Selenium, BeautifulSoup 사용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Selenium Webdriver 실행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키워드검색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페이지 넘어가며 주소 크롤링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oo시oo구, oo도oo시 외 세부주소는 지움 </a:t>
            </a:r>
            <a:endParaRPr sz="1200">
              <a:solidFill>
                <a:srgbClr val="4B4B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2. 한계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B4B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페이지당 15개 주소 정보 출력, 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  </a:t>
            </a: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최대  34페이지까지   크롤링 가능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     - 15*34 = 510 개 이상의 주소 정보는</a:t>
            </a:r>
            <a:endParaRPr sz="1200">
              <a:solidFill>
                <a:srgbClr val="4B4B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  </a:t>
            </a:r>
            <a:r>
              <a:rPr b="0" i="0" lang="ko" sz="12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개별 홈페이지 크롤링</a:t>
            </a:r>
            <a:endParaRPr b="0" i="0" sz="12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B4B4B"/>
                </a:solidFill>
              </a:rPr>
              <a:t>     - 그러나, 크롤링을 시간을 많이 단축시킬 수   </a:t>
            </a:r>
            <a:endParaRPr sz="1200">
              <a:solidFill>
                <a:srgbClr val="4B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/>
              <a:buNone/>
            </a:pPr>
            <a:r>
              <a:rPr lang="ko" sz="1200">
                <a:solidFill>
                  <a:srgbClr val="4B4B4B"/>
                </a:solidFill>
              </a:rPr>
              <a:t>       있었다</a:t>
            </a:r>
            <a:endParaRPr sz="1200">
              <a:solidFill>
                <a:srgbClr val="4B4B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OWNER/AppData/Roaming/PolarisOffice/ETemp/14172_12526832/fImage3056504829169.png" id="195" name="Google Shape;1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064" y="1104561"/>
            <a:ext cx="2361248" cy="247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936" y="1716881"/>
            <a:ext cx="4286726" cy="322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0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98" name="Google Shape;198;p30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데이터 수집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80963" y="1249204"/>
            <a:ext cx="8860155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100" y="968100"/>
            <a:ext cx="3765725" cy="4009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4172_12526832/fImage122224969358.png" id="205" name="Google Shape;20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867" y="1180147"/>
            <a:ext cx="3995261" cy="130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1129" y="2817971"/>
            <a:ext cx="2997994" cy="20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1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08" name="Google Shape;208;p31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데이터 수집 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15274" l="18542" r="3950" t="0"/>
          <a:stretch/>
        </p:blipFill>
        <p:spPr>
          <a:xfrm>
            <a:off x="3029777" y="1416350"/>
            <a:ext cx="2936439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850" y="2908934"/>
            <a:ext cx="2752024" cy="976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6300" y="3916824"/>
            <a:ext cx="2364900" cy="12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1699" y="1556273"/>
            <a:ext cx="3022299" cy="129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9331" y="2982754"/>
            <a:ext cx="3022283" cy="19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19" name="Google Shape;219;p32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1. 데이터 수집 과정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 rot="5400000">
            <a:off x="1052989" y="503396"/>
            <a:ext cx="466725" cy="2056448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94335" y="1125855"/>
            <a:ext cx="2482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▪"/>
            </a:pPr>
            <a:r>
              <a:rPr b="1" lang="ko" sz="1500">
                <a:solidFill>
                  <a:srgbClr val="4B4B4B"/>
                </a:solidFill>
              </a:rPr>
              <a:t>입력값 바꾸기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438525" y="1129665"/>
            <a:ext cx="2482691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URL 패턴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232208" y="1126331"/>
            <a:ext cx="2482691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단순 페이지 넘기기</a:t>
            </a:r>
            <a:endParaRPr b="1" i="0" sz="15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OWNER/AppData/Roaming/PolarisOffice/ETemp/14172_12526832/fImage14354682491.png" id="224" name="Google Shape;22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090" y="1416361"/>
            <a:ext cx="2115027" cy="165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OWNER/AppData/Roaming/PolarisOffice/ETemp/14172_12526832/fImage49333825504464.gif" id="225" name="Google Shape;22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1949" y="2908927"/>
            <a:ext cx="2728436" cy="212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EFE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568166" y="1091565"/>
            <a:ext cx="2960370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크롤링한 데이터 목록불러오기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" name="Google Shape;231;p33"/>
          <p:cNvCxnSpPr/>
          <p:nvPr/>
        </p:nvCxnSpPr>
        <p:spPr>
          <a:xfrm flipH="1" rot="5400000">
            <a:off x="4668679" y="-2172176"/>
            <a:ext cx="476" cy="5400675"/>
          </a:xfrm>
          <a:prstGeom prst="straightConnector1">
            <a:avLst/>
          </a:prstGeom>
          <a:noFill/>
          <a:ln cap="flat" cmpd="sng" w="12700">
            <a:solidFill>
              <a:srgbClr val="A1D7D9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32" name="Google Shape;232;p33"/>
          <p:cNvSpPr/>
          <p:nvPr/>
        </p:nvSpPr>
        <p:spPr>
          <a:xfrm>
            <a:off x="2564130" y="256699"/>
            <a:ext cx="4088130" cy="59197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A1D7D9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2700"/>
              <a:buFont typeface="Arial"/>
              <a:buNone/>
            </a:pPr>
            <a:r>
              <a:rPr b="1" i="0" lang="ko" sz="2700" u="none" cap="none" strike="noStrik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rPr>
              <a:t>2. 전처리</a:t>
            </a:r>
            <a:endParaRPr b="1" i="0" sz="2700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algun Gothic"/>
              <a:buNone/>
            </a:pPr>
            <a:r>
              <a:t/>
            </a:r>
            <a:endParaRPr b="0" i="0" sz="5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33" y="1470660"/>
            <a:ext cx="3995738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5112067" y="1094899"/>
            <a:ext cx="3422809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7150" spcFirstLastPara="1" rIns="67150" wrap="square" tIns="34775">
            <a:spAutoFit/>
          </a:bodyPr>
          <a:lstStyle/>
          <a:p>
            <a:pPr indent="-18415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▪"/>
            </a:pPr>
            <a:r>
              <a:rPr b="1" i="0" lang="ko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CONCAT 사용해서 데이터 합치기</a:t>
            </a:r>
            <a:endParaRPr b="1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5321" y="1463040"/>
            <a:ext cx="4542472" cy="359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